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43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95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2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36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24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46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3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28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0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99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96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C38FB-EE87-4DFD-916F-C71C14E4567F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ABF24-8DB7-459B-A866-388AE04CE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30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ANALYSIS OF FINANCIAL FIGURES FOR BOBBLE IN STYLE.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996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INCOME STATEMENT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Income statement consists of revenue and expenses along with the net income.</a:t>
            </a:r>
          </a:p>
          <a:p>
            <a:r>
              <a:rPr lang="en-US" dirty="0" smtClean="0"/>
              <a:t>It shows the position of the business with relevance to its financial information.</a:t>
            </a:r>
          </a:p>
          <a:p>
            <a:r>
              <a:rPr lang="en-US" dirty="0" smtClean="0"/>
              <a:t>The revenue of Bobble in Style was found to be </a:t>
            </a:r>
            <a:r>
              <a:rPr lang="en-US" b="1" dirty="0"/>
              <a:t>$22,800 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And the Expenses as</a:t>
            </a:r>
            <a:r>
              <a:rPr lang="en-US" b="1" dirty="0" smtClean="0"/>
              <a:t> $14060</a:t>
            </a:r>
          </a:p>
          <a:p>
            <a:r>
              <a:rPr lang="en-US" dirty="0" smtClean="0"/>
              <a:t>The Net Income before Tax  was</a:t>
            </a:r>
            <a:r>
              <a:rPr lang="en-US" b="1" dirty="0" smtClean="0"/>
              <a:t> </a:t>
            </a:r>
            <a:r>
              <a:rPr lang="en-US" b="1" dirty="0"/>
              <a:t>$8,740 </a:t>
            </a:r>
            <a:endParaRPr lang="en-US" b="1" dirty="0" smtClean="0"/>
          </a:p>
          <a:p>
            <a:r>
              <a:rPr lang="en-US" dirty="0" smtClean="0"/>
              <a:t>After a tax of 26 % , the net income became,</a:t>
            </a:r>
            <a:r>
              <a:rPr lang="en-US" dirty="0"/>
              <a:t> </a:t>
            </a:r>
            <a:r>
              <a:rPr lang="en-US" b="1" dirty="0"/>
              <a:t>$6,468.00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82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235966" cy="1038006"/>
          </a:xfrm>
        </p:spPr>
        <p:txBody>
          <a:bodyPr/>
          <a:lstStyle/>
          <a:p>
            <a:r>
              <a:rPr lang="en-US" b="1" dirty="0" smtClean="0"/>
              <a:t>INCOME STATEMENT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9421" y="1545021"/>
            <a:ext cx="6968357" cy="451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47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BALANCE SHEET AS AT 01.01.2020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Balance Sheet reports the company’s assets, liabilities and equity .</a:t>
            </a:r>
          </a:p>
          <a:p>
            <a:r>
              <a:rPr lang="en-US" dirty="0" smtClean="0"/>
              <a:t>It builds a basis for determining  rates of return.</a:t>
            </a:r>
          </a:p>
          <a:p>
            <a:r>
              <a:rPr lang="en-US" dirty="0" smtClean="0"/>
              <a:t>Evaluates the capital structure of the company.</a:t>
            </a:r>
          </a:p>
          <a:p>
            <a:r>
              <a:rPr lang="en-US" dirty="0" smtClean="0"/>
              <a:t>The Bobble in style assets (fixed and current)  as per 01.01.2020 were found to be $25,500.</a:t>
            </a:r>
          </a:p>
          <a:p>
            <a:r>
              <a:rPr lang="en-US" dirty="0" smtClean="0"/>
              <a:t>The liabilities were found to be $6000 .</a:t>
            </a:r>
          </a:p>
          <a:p>
            <a:r>
              <a:rPr lang="en-US" dirty="0" smtClean="0"/>
              <a:t>Equity on the other hand was $19000.</a:t>
            </a:r>
          </a:p>
          <a:p>
            <a:r>
              <a:rPr lang="en-US" dirty="0" smtClean="0"/>
              <a:t>The assets and the equity plus liabilities balanced.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08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0709"/>
          </a:xfrm>
        </p:spPr>
        <p:txBody>
          <a:bodyPr/>
          <a:lstStyle/>
          <a:p>
            <a:r>
              <a:rPr lang="en-US" b="1" dirty="0" smtClean="0"/>
              <a:t>BALANCE SHEET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538" y="1355834"/>
            <a:ext cx="8765628" cy="4207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2907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RATIOS 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lphaLcPeriod"/>
                </a:pPr>
                <a:r>
                  <a:rPr lang="en-US" b="1" dirty="0" smtClean="0"/>
                  <a:t>Net </a:t>
                </a:r>
                <a:r>
                  <a:rPr lang="en-US" b="1" dirty="0"/>
                  <a:t>Profit Margin </a:t>
                </a:r>
                <a:endParaRPr lang="en-US" b="1" dirty="0" smtClean="0"/>
              </a:p>
              <a:p>
                <a:r>
                  <a:rPr lang="en-US" dirty="0"/>
                  <a:t>Net profit margin shows how much net income is generated as per percentage </a:t>
                </a:r>
                <a:r>
                  <a:rPr lang="en-US" dirty="0" smtClean="0"/>
                  <a:t>revenue</a:t>
                </a:r>
              </a:p>
              <a:p>
                <a:r>
                  <a:rPr lang="en-US" dirty="0"/>
                  <a:t>Net Profit Margin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𝐼𝑛𝑐𝑜𝑚𝑒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𝑁𝑒𝑡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𝑆𝑎𝑙𝑒𝑠</m:t>
                        </m:r>
                      </m:den>
                    </m:f>
                  </m:oMath>
                </a14:m>
                <a:r>
                  <a:rPr lang="en-US" dirty="0"/>
                  <a:t> * 100 </a:t>
                </a:r>
                <a:endParaRPr lang="en-US" dirty="0" smtClean="0"/>
              </a:p>
              <a:p>
                <a:r>
                  <a:rPr lang="en-US" dirty="0" smtClean="0"/>
                  <a:t>The Bobble in style Net Profit Margin was found to be :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$6468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$22800</m:t>
                        </m:r>
                      </m:den>
                    </m:f>
                  </m:oMath>
                </a14:m>
                <a:r>
                  <a:rPr lang="en-US" dirty="0"/>
                  <a:t>*100% = 28.27</a:t>
                </a:r>
                <a:r>
                  <a:rPr lang="en-US" dirty="0" smtClean="0"/>
                  <a:t>%  . Meaning 28.27% net income is generated.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3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4065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RATIOS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b. </a:t>
                </a:r>
                <a:r>
                  <a:rPr lang="en-US" b="1" dirty="0"/>
                  <a:t>Quick Ratio </a:t>
                </a:r>
                <a:endParaRPr lang="en-US" b="1" dirty="0" smtClean="0"/>
              </a:p>
              <a:p>
                <a:r>
                  <a:rPr lang="en-US" dirty="0"/>
                  <a:t>Quick ratio is an indicator of a company’s short term liquidity</a:t>
                </a:r>
                <a:r>
                  <a:rPr lang="en-US" dirty="0" smtClean="0"/>
                  <a:t>.</a:t>
                </a:r>
              </a:p>
              <a:p>
                <a:r>
                  <a:rPr lang="en-US" dirty="0"/>
                  <a:t>It measures the ability of the company to meet its short term obligations with their liquid assets</a:t>
                </a:r>
                <a:r>
                  <a:rPr lang="en-US" dirty="0" smtClean="0"/>
                  <a:t>.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lang="en-US" dirty="0"/>
                  <a:t>Quick Ratio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𝑐𝑎𝑠h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&amp;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𝑐𝑎𝑠hh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𝑒𝑞𝑢𝑖𝑣𝑎𝑙𝑒𝑛𝑡𝑠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𝑐𝑢𝑟𝑟𝑒𝑛𝑡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𝑟𝑒𝑐𝑒𝑖𝑣𝑎𝑏𝑙𝑒𝑠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𝑠h𝑜𝑟𝑡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𝑡𝑒𝑟𝑚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𝑖𝑛𝑣𝑒𝑠𝑡𝑚𝑒𝑛𝑡𝑠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𝑐𝑢𝑟𝑟𝑒𝑛𝑡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𝑙𝑖𝑎𝑏𝑖𝑙𝑖𝑡𝑖𝑒𝑠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 smtClean="0"/>
                  <a:t>The Bobble in style Quick ratio was found to be: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25,500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6000</m:t>
                        </m:r>
                      </m:den>
                    </m:f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4.25.</a:t>
                </a:r>
              </a:p>
              <a:p>
                <a:r>
                  <a:rPr lang="en-US" dirty="0" smtClean="0"/>
                  <a:t>This is an indicator that the short term liquidity of the company is very high.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698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5661"/>
          </a:xfrm>
        </p:spPr>
        <p:txBody>
          <a:bodyPr/>
          <a:lstStyle/>
          <a:p>
            <a:r>
              <a:rPr lang="en-US" b="1" dirty="0" smtClean="0"/>
              <a:t>FINANCIAL RATIOS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c.</a:t>
                </a:r>
                <a:r>
                  <a:rPr lang="en-US" dirty="0"/>
                  <a:t> </a:t>
                </a:r>
                <a:r>
                  <a:rPr lang="en-US" b="1" dirty="0" smtClean="0"/>
                  <a:t>Debt-to-Equity </a:t>
                </a:r>
                <a:r>
                  <a:rPr lang="en-US" b="1" dirty="0"/>
                  <a:t>Ratio </a:t>
                </a:r>
                <a:endParaRPr lang="en-US" b="1" dirty="0" smtClean="0"/>
              </a:p>
              <a:p>
                <a:r>
                  <a:rPr lang="en-US" dirty="0"/>
                  <a:t>Debt to equity ratio indicates the relative proportion of the equity and the debt used to finance the company’s asset.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lang="en-US" dirty="0"/>
                  <a:t>Debt-to-Equity 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𝑆h𝑜𝑟𝑡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𝑡𝑒𝑟𝑚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𝑑𝑒𝑏𝑡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𝐿𝑜𝑛𝑔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𝑡𝑒𝑟𝑚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𝑑𝑒𝑏𝑡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𝑂𝑡h𝑒𝑟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𝐹𝑖𝑥𝑒𝑑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𝑝𝑎𝑦𝑚𝑒𝑛𝑡𝑠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𝐸𝑞𝑢𝑖𝑡𝑦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marL="228600" lvl="1">
                  <a:spcBef>
                    <a:spcPts val="1000"/>
                  </a:spcBef>
                </a:pPr>
                <a:r>
                  <a:rPr lang="en-US" dirty="0" smtClean="0"/>
                  <a:t>Debt-to-Equity Ratio was found to be </a:t>
                </a:r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6000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19500</m:t>
                        </m:r>
                      </m:den>
                    </m:f>
                  </m:oMath>
                </a14:m>
                <a:r>
                  <a:rPr lang="en-US" dirty="0"/>
                  <a:t> = 0.31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lang="en-US" dirty="0" smtClean="0"/>
                  <a:t>This shows that there is  low relative proportion of the equity and the debt used to finance the company’s assets.</a:t>
                </a:r>
              </a:p>
              <a:p>
                <a:pPr marL="0" lvl="1" indent="0">
                  <a:spcBef>
                    <a:spcPts val="1000"/>
                  </a:spcBef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909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COST CLASSIFICATIONS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Costs can be classified as either fixed or variable.</a:t>
            </a:r>
          </a:p>
          <a:p>
            <a:r>
              <a:rPr lang="en-US" dirty="0" smtClean="0"/>
              <a:t>Fixed cost costs are the same regardless of the product’s output.</a:t>
            </a:r>
          </a:p>
          <a:p>
            <a:r>
              <a:rPr lang="en-US" dirty="0" smtClean="0"/>
              <a:t>Variable costs on the other hand vary based on the product’s output.</a:t>
            </a:r>
          </a:p>
          <a:p>
            <a:r>
              <a:rPr lang="en-US" dirty="0" smtClean="0"/>
              <a:t>Understanding  the company’s fixed and variable costs allows you to identify the most profitable levels for your products.</a:t>
            </a:r>
          </a:p>
          <a:p>
            <a:r>
              <a:rPr lang="en-US" dirty="0" smtClean="0"/>
              <a:t>It enable you </a:t>
            </a:r>
            <a:r>
              <a:rPr lang="en-US" dirty="0" err="1" smtClean="0"/>
              <a:t>analyse</a:t>
            </a:r>
            <a:r>
              <a:rPr lang="en-US" dirty="0" smtClean="0"/>
              <a:t> the break even margins  and the profitable margins.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825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1789"/>
          </a:xfrm>
        </p:spPr>
        <p:txBody>
          <a:bodyPr/>
          <a:lstStyle/>
          <a:p>
            <a:r>
              <a:rPr lang="en-US" b="1" dirty="0" smtClean="0"/>
              <a:t>COST CLASSIFICATION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/>
          <a:lstStyle/>
          <a:p>
            <a:r>
              <a:rPr lang="en-US" dirty="0" smtClean="0"/>
              <a:t>The following is a cost classification for preparing </a:t>
            </a:r>
            <a:r>
              <a:rPr lang="en-US" dirty="0"/>
              <a:t>a budgeted income statement, assuming 600 units to be produced and </a:t>
            </a:r>
            <a:r>
              <a:rPr lang="en-US" dirty="0" smtClean="0"/>
              <a:t>sold.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58" y="2143124"/>
            <a:ext cx="4746172" cy="37641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686" y="2931886"/>
            <a:ext cx="3526971" cy="246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38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0818"/>
          </a:xfrm>
        </p:spPr>
        <p:txBody>
          <a:bodyPr/>
          <a:lstStyle/>
          <a:p>
            <a:r>
              <a:rPr lang="en-US" dirty="0" smtClean="0"/>
              <a:t>BOBBLE IN NEW INCOME STATEMENT.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5944"/>
            <a:ext cx="10515600" cy="4711019"/>
          </a:xfrm>
        </p:spPr>
        <p:txBody>
          <a:bodyPr/>
          <a:lstStyle/>
          <a:p>
            <a:r>
              <a:rPr lang="en-US" dirty="0" smtClean="0"/>
              <a:t>New Income statement after assuming 600 units to be produced and sold.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85" y="2033588"/>
            <a:ext cx="6865257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9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NET PRESENT VALUE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Net Present Value gives the net worth of a company after a series of cash flow.</a:t>
                </a:r>
              </a:p>
              <a:p>
                <a:r>
                  <a:rPr lang="en-US" dirty="0" smtClean="0"/>
                  <a:t>It is given by </a:t>
                </a:r>
                <a:r>
                  <a:rPr lang="en-US" b="1" dirty="0"/>
                  <a:t>NPV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𝑹𝒕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 dirty="0"/>
                  <a:t>  </a:t>
                </a:r>
                <a:r>
                  <a:rPr lang="en-US" b="1" dirty="0" smtClean="0"/>
                  <a:t>less </a:t>
                </a:r>
                <a:r>
                  <a:rPr lang="en-US" b="1" dirty="0"/>
                  <a:t>initial investment </a:t>
                </a:r>
                <a:r>
                  <a:rPr lang="en-US" b="1" dirty="0" smtClean="0"/>
                  <a:t>.</a:t>
                </a:r>
              </a:p>
              <a:p>
                <a:r>
                  <a:rPr lang="en-US" b="1" dirty="0" smtClean="0"/>
                  <a:t>Net present value depends on cash flows and the time intervals of the cash flow and also on the discount rate.</a:t>
                </a:r>
              </a:p>
              <a:p>
                <a:r>
                  <a:rPr lang="en-US" b="1" dirty="0" smtClean="0"/>
                  <a:t>The Bobble In NPV was found to be </a:t>
                </a:r>
                <a:r>
                  <a:rPr lang="en-US" b="1" dirty="0"/>
                  <a:t>NPV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$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𝟗𝟗𝟎𝟎𝟎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 dirty="0"/>
                  <a:t> - $42000 = $28,466</a:t>
                </a:r>
                <a:endParaRPr lang="en-US" dirty="0"/>
              </a:p>
              <a:p>
                <a:r>
                  <a:rPr lang="en-US" b="1" dirty="0"/>
                  <a:t>This NPV means the return on investments Lees will get from the equipment in 3 years is </a:t>
                </a:r>
                <a:r>
                  <a:rPr lang="en-US" b="1" dirty="0" smtClean="0"/>
                  <a:t>$</a:t>
                </a:r>
                <a:r>
                  <a:rPr lang="en-US" b="1" dirty="0"/>
                  <a:t>28,466. </a:t>
                </a:r>
                <a:endParaRPr lang="en-US" b="1" dirty="0" smtClean="0"/>
              </a:p>
              <a:p>
                <a:r>
                  <a:rPr lang="en-US" b="1" dirty="0"/>
                  <a:t>NPV is used in capital budgeting because it is based on the discounted cash flow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28" t="-2801"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895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BUDGET PREPARATION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Budget preparation is a series of activities which are set aside by company to define responsibilities that will be completed within a set of period.</a:t>
                </a:r>
              </a:p>
              <a:p>
                <a:r>
                  <a:rPr lang="en-US" dirty="0" smtClean="0"/>
                  <a:t>Budget preparation set boundaries on expenses.</a:t>
                </a:r>
              </a:p>
              <a:p>
                <a:r>
                  <a:rPr lang="en-US" dirty="0" smtClean="0"/>
                  <a:t>The </a:t>
                </a:r>
                <a:r>
                  <a:rPr lang="en-US" dirty="0" err="1" smtClean="0"/>
                  <a:t>Bobbele</a:t>
                </a:r>
                <a:r>
                  <a:rPr lang="en-US" dirty="0" smtClean="0"/>
                  <a:t> in Style </a:t>
                </a:r>
                <a:r>
                  <a:rPr lang="en-US" b="1" dirty="0"/>
                  <a:t> </a:t>
                </a:r>
                <a:r>
                  <a:rPr lang="en-US" b="1" dirty="0" smtClean="0"/>
                  <a:t>Cash </a:t>
                </a:r>
                <a:r>
                  <a:rPr lang="en-US" b="1" dirty="0"/>
                  <a:t>Flow  is expected to double.</a:t>
                </a:r>
                <a:endParaRPr lang="en-US" dirty="0"/>
              </a:p>
              <a:p>
                <a:r>
                  <a:rPr lang="en-US" b="1" dirty="0"/>
                  <a:t>New Cash Flow = $99000*2 = $198000</a:t>
                </a:r>
                <a:endParaRPr lang="en-US" dirty="0"/>
              </a:p>
              <a:p>
                <a:r>
                  <a:rPr lang="en-US" b="1" dirty="0"/>
                  <a:t>NPV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𝑹𝒕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 dirty="0"/>
                  <a:t> – initial investment</a:t>
                </a:r>
                <a:endParaRPr lang="en-US" dirty="0"/>
              </a:p>
              <a:p>
                <a:r>
                  <a:rPr lang="en-US" b="1" dirty="0"/>
                  <a:t>where </a:t>
                </a:r>
                <a:r>
                  <a:rPr lang="en-US" b="1" dirty="0" err="1"/>
                  <a:t>Rt</a:t>
                </a:r>
                <a:r>
                  <a:rPr lang="en-US" b="1" dirty="0"/>
                  <a:t> is the net cash flow , r is he discount rate and t is the time of the cash flow </a:t>
                </a:r>
                <a:endParaRPr lang="en-US" dirty="0"/>
              </a:p>
              <a:p>
                <a:r>
                  <a:rPr lang="en-US" b="1" dirty="0"/>
                  <a:t>The new NPV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$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𝟏𝟗𝟖𝟎𝟎𝟎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1" dirty="0"/>
                  <a:t> - $42000 = $ 98932.5</a:t>
                </a:r>
                <a:endParaRPr lang="en-US" dirty="0"/>
              </a:p>
              <a:p>
                <a:r>
                  <a:rPr lang="en-US" b="1" dirty="0"/>
                  <a:t>The new NPV will triple that of the preceding year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28" t="-3501" r="-1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7380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INCREMENTAL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Incremental analysis is a decision making technique in business that involves determining the cost difference between </a:t>
            </a:r>
            <a:r>
              <a:rPr lang="en-US" dirty="0" smtClean="0"/>
              <a:t>alternatives.</a:t>
            </a:r>
          </a:p>
          <a:p>
            <a:r>
              <a:rPr lang="en-US" dirty="0"/>
              <a:t>It helps identify the relevant revenues or the costs of each alternative and the expected impact of the alternative and how it affects future </a:t>
            </a:r>
            <a:r>
              <a:rPr lang="en-US" dirty="0" smtClean="0"/>
              <a:t>income.</a:t>
            </a:r>
          </a:p>
          <a:p>
            <a:r>
              <a:rPr lang="en-US" dirty="0" smtClean="0"/>
              <a:t>Bobbles in were considering two options.</a:t>
            </a:r>
          </a:p>
          <a:p>
            <a:r>
              <a:rPr lang="en-US" dirty="0" smtClean="0"/>
              <a:t>Option 1 revenue of $14400 and cost of $4200</a:t>
            </a:r>
          </a:p>
          <a:p>
            <a:r>
              <a:rPr lang="en-US" dirty="0" smtClean="0"/>
              <a:t>Option 2 revenue of $16200 and cost of $1800</a:t>
            </a:r>
          </a:p>
          <a:p>
            <a:r>
              <a:rPr lang="en-US" dirty="0"/>
              <a:t>The incremental cost of choosing option 1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over </a:t>
            </a:r>
            <a:r>
              <a:rPr lang="en-US" dirty="0"/>
              <a:t>2 will result in a </a:t>
            </a:r>
            <a:r>
              <a:rPr lang="en-US" dirty="0" smtClean="0"/>
              <a:t>decrease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021638"/>
              </p:ext>
            </p:extLst>
          </p:nvPr>
        </p:nvGraphicFramePr>
        <p:xfrm>
          <a:off x="8055428" y="4020457"/>
          <a:ext cx="3298371" cy="23927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7574"/>
                <a:gridCol w="998575"/>
                <a:gridCol w="788496"/>
                <a:gridCol w="893726"/>
              </a:tblGrid>
              <a:tr h="441125"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                                         Incremental Analysis Calculations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822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Option1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Net Income (Increase, Decrease)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1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Revenues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$14400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$16200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$(1800)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1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Costs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$4200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$1800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$2400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1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27375" y="34528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44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BREAK-EVEN ANALYSIS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Break even analysis is used to determine at what stage what you stoked will be </a:t>
                </a:r>
                <a:r>
                  <a:rPr lang="en-US" dirty="0" smtClean="0"/>
                  <a:t>profitable.</a:t>
                </a:r>
              </a:p>
              <a:p>
                <a:r>
                  <a:rPr lang="en-US" dirty="0"/>
                  <a:t>It is a tool that determines  the number of products or services  a company should sell and be able to cover the initial cost and let profit start flowing in.</a:t>
                </a:r>
              </a:p>
              <a:p>
                <a:r>
                  <a:rPr lang="en-US" dirty="0"/>
                  <a:t>Break even </a:t>
                </a:r>
                <a:r>
                  <a:rPr lang="en-US" dirty="0" smtClean="0"/>
                  <a:t>units is determined as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𝐹𝑖𝑥𝑒𝑑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𝐶𝑜𝑠𝑡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𝑉𝐶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Where SP is the selling price per Unit </a:t>
                </a:r>
              </a:p>
              <a:p>
                <a:r>
                  <a:rPr lang="en-US" dirty="0"/>
                  <a:t> VC the Variable Cost per Unit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3604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BREAK EVEN ANALYSIS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/>
                  <a:t>Break even units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$11300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85−35</m:t>
                        </m:r>
                      </m:den>
                    </m:f>
                  </m:oMath>
                </a14:m>
                <a:r>
                  <a:rPr lang="en-US" dirty="0"/>
                  <a:t> = 226 units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188118"/>
              </p:ext>
            </p:extLst>
          </p:nvPr>
        </p:nvGraphicFramePr>
        <p:xfrm>
          <a:off x="1553028" y="1825625"/>
          <a:ext cx="8505371" cy="3370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69715"/>
                <a:gridCol w="4235656"/>
              </a:tblGrid>
              <a:tr h="374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Fixed Costs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Yearly Costs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Advertising fees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$3000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Bank fees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Phone/internet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$1800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Utilities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$1200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Office Supplies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$900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Conference Exhibitor Fee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$3000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Travel Expenses for Conference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$1200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Total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$11300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6113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CONTRIBUTION MARGIN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the Break-Even Analysis just </a:t>
            </a:r>
            <a:r>
              <a:rPr lang="en-US" dirty="0" smtClean="0"/>
              <a:t>performed, contribution margin can be performed.</a:t>
            </a:r>
            <a:r>
              <a:rPr lang="en-US" dirty="0"/>
              <a:t> </a:t>
            </a:r>
          </a:p>
          <a:p>
            <a:r>
              <a:rPr lang="en-US" dirty="0"/>
              <a:t>Total Contribution Margin = Total sales – Total Variable </a:t>
            </a:r>
            <a:r>
              <a:rPr lang="en-US" dirty="0" smtClean="0"/>
              <a:t>Costs.</a:t>
            </a:r>
          </a:p>
          <a:p>
            <a:r>
              <a:rPr lang="en-US" dirty="0" smtClean="0"/>
              <a:t>Contribution margin gives an entity that represents the total earnings available to pay for expenses  and get a profit.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683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CONTRIBUTION MARGIN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Total sales = 600 * $85 = $</a:t>
            </a:r>
            <a:r>
              <a:rPr lang="en-US" dirty="0" smtClean="0"/>
              <a:t>51000 </a:t>
            </a:r>
          </a:p>
          <a:p>
            <a:r>
              <a:rPr lang="en-US" dirty="0" smtClean="0"/>
              <a:t>Total </a:t>
            </a:r>
            <a:r>
              <a:rPr lang="en-US" dirty="0"/>
              <a:t>Contribution Margin = $51000 - $27600 =$23400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618928"/>
              </p:ext>
            </p:extLst>
          </p:nvPr>
        </p:nvGraphicFramePr>
        <p:xfrm>
          <a:off x="1103086" y="1690686"/>
          <a:ext cx="7024913" cy="28522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8109"/>
                <a:gridCol w="3546804"/>
              </a:tblGrid>
              <a:tr h="2367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Variable Costs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Yearly Costs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38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Cost of goods sold of $35 per unit 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$21000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38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Labor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$4800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38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Shipping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$1800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38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Total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$27600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865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Income statements are used to show the financial position of a company .</a:t>
            </a:r>
          </a:p>
          <a:p>
            <a:r>
              <a:rPr lang="en-US" dirty="0" smtClean="0"/>
              <a:t>Balance Sheet reports the company’s assets, liabilities and equity .</a:t>
            </a:r>
          </a:p>
          <a:p>
            <a:r>
              <a:rPr lang="en-US" dirty="0" smtClean="0"/>
              <a:t>Net profit margin shows how much net income is generated as per percentage revenue.</a:t>
            </a:r>
          </a:p>
          <a:p>
            <a:r>
              <a:rPr lang="en-US" dirty="0" smtClean="0"/>
              <a:t>Quick ratio is an indicator of a company’s short term liquidity.</a:t>
            </a:r>
          </a:p>
          <a:p>
            <a:r>
              <a:rPr lang="en-US" dirty="0" smtClean="0"/>
              <a:t>Debt to equity ratio indicates the relative proportion of the equity and the debt used to finance the company’s asset.</a:t>
            </a:r>
          </a:p>
          <a:p>
            <a:r>
              <a:rPr lang="en-US" dirty="0" smtClean="0"/>
              <a:t>Understanding  the company’s fixed and variable costs allows you to identify the most profitable levels for your products and do budget preparations.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8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836</Words>
  <Application>Microsoft Office PowerPoint</Application>
  <PresentationFormat>Widescreen</PresentationFormat>
  <Paragraphs>160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Times New Roman</vt:lpstr>
      <vt:lpstr>Office Theme</vt:lpstr>
      <vt:lpstr>ANALYSIS OF FINANCIAL FIGURES FOR BOBBLE IN STYLE.</vt:lpstr>
      <vt:lpstr>INCOME STATEMENT</vt:lpstr>
      <vt:lpstr>INCOME STATEMENT</vt:lpstr>
      <vt:lpstr>BALANCE SHEET AS AT 01.01.2020</vt:lpstr>
      <vt:lpstr>BALANCE SHEET</vt:lpstr>
      <vt:lpstr>FINANCIAL RATIOS </vt:lpstr>
      <vt:lpstr>FINANCIAL RATIOS</vt:lpstr>
      <vt:lpstr>FINANCIAL RATIOS</vt:lpstr>
      <vt:lpstr>COST CLASSIFICATIONS</vt:lpstr>
      <vt:lpstr>COST CLASSIFICATION</vt:lpstr>
      <vt:lpstr>BOBBLE IN NEW INCOME STATEMENT.</vt:lpstr>
      <vt:lpstr>NET PRESENT VALUE</vt:lpstr>
      <vt:lpstr>BUDGET PREPARATION</vt:lpstr>
      <vt:lpstr>INCREMENTAL ANALYSIS</vt:lpstr>
      <vt:lpstr>BREAK-EVEN ANALYSIS</vt:lpstr>
      <vt:lpstr>BREAK EVEN ANALYSIS</vt:lpstr>
      <vt:lpstr>CONTRIBUTION MARGIN</vt:lpstr>
      <vt:lpstr>CONTRIBUTION MARGIN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Vinnie</cp:lastModifiedBy>
  <cp:revision>10</cp:revision>
  <dcterms:created xsi:type="dcterms:W3CDTF">2020-02-29T11:31:37Z</dcterms:created>
  <dcterms:modified xsi:type="dcterms:W3CDTF">2020-03-02T14:57:39Z</dcterms:modified>
</cp:coreProperties>
</file>